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2"/>
  </p:notesMasterIdLst>
  <p:sldIdLst>
    <p:sldId id="256" r:id="rId2"/>
    <p:sldId id="257" r:id="rId3"/>
    <p:sldId id="284" r:id="rId4"/>
    <p:sldId id="259" r:id="rId5"/>
    <p:sldId id="285" r:id="rId6"/>
    <p:sldId id="260" r:id="rId7"/>
    <p:sldId id="261" r:id="rId8"/>
    <p:sldId id="267" r:id="rId9"/>
    <p:sldId id="264" r:id="rId10"/>
    <p:sldId id="289" r:id="rId11"/>
    <p:sldId id="286" r:id="rId12"/>
    <p:sldId id="287" r:id="rId13"/>
    <p:sldId id="290" r:id="rId14"/>
    <p:sldId id="265" r:id="rId15"/>
    <p:sldId id="292" r:id="rId16"/>
    <p:sldId id="288" r:id="rId17"/>
    <p:sldId id="291" r:id="rId18"/>
    <p:sldId id="266" r:id="rId19"/>
    <p:sldId id="268" r:id="rId20"/>
    <p:sldId id="293" r:id="rId21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714" autoAdjust="0"/>
  </p:normalViewPr>
  <p:slideViewPr>
    <p:cSldViewPr>
      <p:cViewPr varScale="1">
        <p:scale>
          <a:sx n="70" d="100"/>
          <a:sy n="70" d="100"/>
        </p:scale>
        <p:origin x="-11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CE6BF3-BC21-4626-A6B2-D57BAE52B4EF}" type="datetimeFigureOut">
              <a:rPr lang="pt-PT" smtClean="0"/>
              <a:t>02-09-2010</a:t>
            </a:fld>
            <a:endParaRPr lang="pt-PT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PT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D4309C-FFBD-4927-9CC1-892561594AEB}" type="slidenum">
              <a:rPr lang="pt-PT" smtClean="0"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4309C-FFBD-4927-9CC1-892561594AEB}" type="slidenum">
              <a:rPr lang="pt-PT" smtClean="0"/>
              <a:t>7</a:t>
            </a:fld>
            <a:endParaRPr lang="pt-P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Marcador de Posição d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BAB017-C9D1-4A7E-8722-EF426D3D3472}" type="datetimeFigureOut">
              <a:rPr lang="pt-PT" smtClean="0"/>
              <a:pPr/>
              <a:t>02-09-2010</a:t>
            </a:fld>
            <a:endParaRPr lang="pt-PT"/>
          </a:p>
        </p:txBody>
      </p:sp>
      <p:sp>
        <p:nvSpPr>
          <p:cNvPr id="17" name="Marcador de Posição do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29" name="Marcador de Posição do Número do Diapositivo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CE647A-C99C-4307-95E5-7F11A6548C0C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32" name="Rectângulo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ângulo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ângulo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ângulo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ângulo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PT" smtClean="0"/>
              <a:t>Faça clique para editar o estilo</a:t>
            </a:r>
            <a:endParaRPr kumimoji="0" lang="en-US"/>
          </a:p>
        </p:txBody>
      </p:sp>
      <p:sp>
        <p:nvSpPr>
          <p:cNvPr id="56" name="Rectângulo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ângulo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ângulo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ângulo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BAB017-C9D1-4A7E-8722-EF426D3D3472}" type="datetimeFigureOut">
              <a:rPr lang="pt-PT" smtClean="0"/>
              <a:pPr/>
              <a:t>02-09-2010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CE647A-C99C-4307-95E5-7F11A6548C0C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BAB017-C9D1-4A7E-8722-EF426D3D3472}" type="datetimeFigureOut">
              <a:rPr lang="pt-PT" smtClean="0"/>
              <a:pPr/>
              <a:t>02-09-2010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CE647A-C99C-4307-95E5-7F11A6548C0C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BAB017-C9D1-4A7E-8722-EF426D3D3472}" type="datetimeFigureOut">
              <a:rPr lang="pt-PT" smtClean="0"/>
              <a:pPr/>
              <a:t>02-09-2010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CE647A-C99C-4307-95E5-7F11A6548C0C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rma livre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orma livre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orma livre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orma livre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orma livre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orma livre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orma livre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orma livre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orma livre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orma livre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orma livre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orma livre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orma livre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orma livre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orma livre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BAB017-C9D1-4A7E-8722-EF426D3D3472}" type="datetimeFigureOut">
              <a:rPr lang="pt-PT" smtClean="0"/>
              <a:pPr/>
              <a:t>02-09-2010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CE647A-C99C-4307-95E5-7F11A6548C0C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7" name="Rectângulo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8" name="Rectângulo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ângulo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ângulo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ângulo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ângulo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BAB017-C9D1-4A7E-8722-EF426D3D3472}" type="datetimeFigureOut">
              <a:rPr lang="pt-PT" smtClean="0"/>
              <a:pPr/>
              <a:t>02-09-2010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CE647A-C99C-4307-95E5-7F11A6548C0C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ângulo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5" name="Marcador de Posição de Conteúdo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BAB017-C9D1-4A7E-8722-EF426D3D3472}" type="datetimeFigureOut">
              <a:rPr lang="pt-PT" smtClean="0"/>
              <a:pPr/>
              <a:t>02-09-2010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CE647A-C99C-4307-95E5-7F11A6548C0C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16" name="Rectângulo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ângulo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ângulo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ângulo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ângulo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ângulo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ângulo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ângulo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ângulo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BAB017-C9D1-4A7E-8722-EF426D3D3472}" type="datetimeFigureOut">
              <a:rPr lang="pt-PT" smtClean="0"/>
              <a:pPr/>
              <a:t>02-09-2010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CE647A-C99C-4307-95E5-7F11A6548C0C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BAB017-C9D1-4A7E-8722-EF426D3D3472}" type="datetimeFigureOut">
              <a:rPr lang="pt-PT" smtClean="0"/>
              <a:pPr/>
              <a:t>02-09-2010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CE647A-C99C-4307-95E5-7F11A6548C0C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BAB017-C9D1-4A7E-8722-EF426D3D3472}" type="datetimeFigureOut">
              <a:rPr lang="pt-PT" smtClean="0"/>
              <a:pPr/>
              <a:t>02-09-2010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CE647A-C99C-4307-95E5-7F11A6548C0C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ângulo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Conexão recta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upo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Conexão recta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xão recta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xão recta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t-PT" smtClean="0"/>
              <a:t>Clique no ícone para adicionar uma imagem</a:t>
            </a:r>
            <a:endParaRPr kumimoji="0" lang="en-US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grpSp>
        <p:nvGrpSpPr>
          <p:cNvPr id="14" name="Grupo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Conexão recta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xão recta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xão recta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upo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Conexão recta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exão recta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xão recta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03BAB017-C9D1-4A7E-8722-EF426D3D3472}" type="datetimeFigureOut">
              <a:rPr lang="pt-PT" smtClean="0"/>
              <a:pPr/>
              <a:t>02-09-2010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46CE647A-C99C-4307-95E5-7F11A6548C0C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ângulo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ângulo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ângulo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ângulo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ângulo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ângulo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ângulo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ângulo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ângulo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Marcador de Posição do Título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13" name="Marcador de Posição do Texto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  <a:p>
            <a:pPr lvl="1" eaLnBrk="1" latinLnBrk="0" hangingPunct="1"/>
            <a:r>
              <a:rPr kumimoji="0" lang="pt-PT" smtClean="0"/>
              <a:t>Segundo nível</a:t>
            </a:r>
          </a:p>
          <a:p>
            <a:pPr lvl="2" eaLnBrk="1" latinLnBrk="0" hangingPunct="1"/>
            <a:r>
              <a:rPr kumimoji="0" lang="pt-PT" smtClean="0"/>
              <a:t>Terceiro nível</a:t>
            </a:r>
          </a:p>
          <a:p>
            <a:pPr lvl="3" eaLnBrk="1" latinLnBrk="0" hangingPunct="1"/>
            <a:r>
              <a:rPr kumimoji="0" lang="pt-PT" smtClean="0"/>
              <a:t>Quarto nível</a:t>
            </a:r>
          </a:p>
          <a:p>
            <a:pPr lvl="4" eaLnBrk="1" latinLnBrk="0" hangingPunct="1"/>
            <a:r>
              <a:rPr kumimoji="0" lang="pt-PT" smtClean="0"/>
              <a:t>Quinto nível</a:t>
            </a:r>
            <a:endParaRPr kumimoji="0" lang="en-US"/>
          </a:p>
        </p:txBody>
      </p:sp>
      <p:sp>
        <p:nvSpPr>
          <p:cNvPr id="14" name="Marcador de Posição da Data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03BAB017-C9D1-4A7E-8722-EF426D3D3472}" type="datetimeFigureOut">
              <a:rPr lang="pt-PT" smtClean="0"/>
              <a:pPr/>
              <a:t>02-09-2010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pt-PT"/>
          </a:p>
        </p:txBody>
      </p:sp>
      <p:sp>
        <p:nvSpPr>
          <p:cNvPr id="23" name="Marcador de Posição do Número do Diapositivo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46CE647A-C99C-4307-95E5-7F11A6548C0C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Joce\Documents\FBG%20Technology.avi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28662" y="4500570"/>
            <a:ext cx="7772400" cy="1975104"/>
          </a:xfrm>
        </p:spPr>
        <p:txBody>
          <a:bodyPr>
            <a:normAutofit/>
          </a:bodyPr>
          <a:lstStyle/>
          <a:p>
            <a:pPr algn="ctr"/>
            <a:r>
              <a:rPr lang="pt-PT" dirty="0" smtClean="0"/>
              <a:t>Sensores ópticos de </a:t>
            </a:r>
            <a:r>
              <a:rPr lang="pt-PT" dirty="0" smtClean="0"/>
              <a:t>Temperatura Baseados em Redes de Bragg                                                                                                                   </a:t>
            </a:r>
            <a:endParaRPr lang="pt-PT" dirty="0"/>
          </a:p>
        </p:txBody>
      </p:sp>
      <p:pic>
        <p:nvPicPr>
          <p:cNvPr id="1026" name="Picture 2" descr="C:\Documents and Settings\Carlos\Ambiente de trabalho\Escola Verão  2010\EFV 2010\2740283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642918"/>
            <a:ext cx="5714990" cy="3566154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29933" y="5821205"/>
            <a:ext cx="2014067" cy="1036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5400" dirty="0" smtClean="0"/>
              <a:t>Esquema de Montagem</a:t>
            </a:r>
            <a:endParaRPr lang="pt-PT" sz="54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2714620"/>
            <a:ext cx="4775184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6098367"/>
            <a:ext cx="1475656" cy="759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Carlos\Ambiente de trabalho\Escola Verão  2010\Imagens\DSC020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428604"/>
            <a:ext cx="3833839" cy="2875380"/>
          </a:xfrm>
          <a:prstGeom prst="rect">
            <a:avLst/>
          </a:prstGeom>
          <a:noFill/>
        </p:spPr>
      </p:pic>
      <p:pic>
        <p:nvPicPr>
          <p:cNvPr id="5123" name="Picture 3" descr="C:\Documents and Settings\Carlos\Ambiente de trabalho\Escola Verão  2010\Imagens\DSC020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428604"/>
            <a:ext cx="3905251" cy="2928938"/>
          </a:xfrm>
          <a:prstGeom prst="rect">
            <a:avLst/>
          </a:prstGeom>
          <a:noFill/>
        </p:spPr>
      </p:pic>
      <p:pic>
        <p:nvPicPr>
          <p:cNvPr id="5124" name="Picture 4" descr="C:\Documents and Settings\Carlos\Ambiente de trabalho\Escola Verão  2010\Imagens\DSC020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36" y="3429000"/>
            <a:ext cx="3905278" cy="2928958"/>
          </a:xfrm>
          <a:prstGeom prst="rect">
            <a:avLst/>
          </a:prstGeom>
          <a:noFill/>
        </p:spPr>
      </p:pic>
      <p:pic>
        <p:nvPicPr>
          <p:cNvPr id="5125" name="Picture 5" descr="C:\Documents and Settings\Carlos\Ambiente de trabalho\Escola Verão  2010\Imagens\DSC020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3429000"/>
            <a:ext cx="3810026" cy="2857520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68344" y="6098367"/>
            <a:ext cx="1475656" cy="759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Carlos\Ambiente de trabalho\Escola Verão  2010\Imagens\DSC02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285728"/>
            <a:ext cx="3881465" cy="2911098"/>
          </a:xfrm>
          <a:prstGeom prst="rect">
            <a:avLst/>
          </a:prstGeom>
          <a:noFill/>
        </p:spPr>
      </p:pic>
      <p:pic>
        <p:nvPicPr>
          <p:cNvPr id="6147" name="Picture 3" descr="C:\Documents and Settings\Carlos\Ambiente de trabalho\Escola Verão  2010\Imagens\DSC020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1" y="321446"/>
            <a:ext cx="3857651" cy="2893239"/>
          </a:xfrm>
          <a:prstGeom prst="rect">
            <a:avLst/>
          </a:prstGeom>
          <a:noFill/>
        </p:spPr>
      </p:pic>
      <p:pic>
        <p:nvPicPr>
          <p:cNvPr id="6148" name="Picture 4" descr="C:\Documents and Settings\Carlos\Ambiente de trabalho\Escola Verão  2010\Imagens\DSC020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1" y="3393280"/>
            <a:ext cx="3857653" cy="2893240"/>
          </a:xfrm>
          <a:prstGeom prst="rect">
            <a:avLst/>
          </a:prstGeom>
          <a:noFill/>
        </p:spPr>
      </p:pic>
      <p:pic>
        <p:nvPicPr>
          <p:cNvPr id="6149" name="Picture 5" descr="C:\Documents and Settings\Carlos\Ambiente de trabalho\Escola Verão  2010\Imagens\DSC020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3357562"/>
            <a:ext cx="3905278" cy="2928958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68344" y="6098367"/>
            <a:ext cx="1475656" cy="759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Carlos\Ambiente de trabalho\Escola Verão  2010\Exp.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85728"/>
            <a:ext cx="4786362" cy="3357586"/>
          </a:xfrm>
          <a:prstGeom prst="rect">
            <a:avLst/>
          </a:prstGeom>
          <a:noFill/>
        </p:spPr>
      </p:pic>
      <p:pic>
        <p:nvPicPr>
          <p:cNvPr id="15363" name="Picture 3" descr="C:\Documents and Settings\Carlos\Ambiente de trabalho\Escola Verão  2010\Exp. 1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3286124"/>
            <a:ext cx="4861007" cy="3409949"/>
          </a:xfrm>
          <a:prstGeom prst="rect">
            <a:avLst/>
          </a:prstGeom>
          <a:noFill/>
        </p:spPr>
      </p:pic>
      <p:sp>
        <p:nvSpPr>
          <p:cNvPr id="6" name="CaixaDeTexto 5"/>
          <p:cNvSpPr txBox="1"/>
          <p:nvPr/>
        </p:nvSpPr>
        <p:spPr>
          <a:xfrm>
            <a:off x="642910" y="4572008"/>
            <a:ext cx="30718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5400" dirty="0" smtClean="0">
                <a:solidFill>
                  <a:schemeClr val="tx2"/>
                </a:solidFill>
              </a:rPr>
              <a:t>Resultado</a:t>
            </a:r>
            <a:endParaRPr lang="pt-PT" sz="5400" dirty="0">
              <a:solidFill>
                <a:schemeClr val="tx2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344" y="6098367"/>
            <a:ext cx="1475656" cy="759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rmAutofit/>
          </a:bodyPr>
          <a:lstStyle/>
          <a:p>
            <a:r>
              <a:rPr lang="pt-PT" sz="5400" dirty="0" smtClean="0"/>
              <a:t>Experiência 2</a:t>
            </a:r>
            <a:endParaRPr lang="pt-PT" sz="540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928662" y="2643182"/>
            <a:ext cx="3643338" cy="2471742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pt-PT" dirty="0" smtClean="0"/>
              <a:t>Objectivo</a:t>
            </a:r>
          </a:p>
          <a:p>
            <a:pPr>
              <a:buFont typeface="Wingdings" pitchFamily="2" charset="2"/>
              <a:buChar char="Ø"/>
            </a:pPr>
            <a:r>
              <a:rPr lang="pt-PT" dirty="0" smtClean="0"/>
              <a:t>Material</a:t>
            </a:r>
          </a:p>
          <a:p>
            <a:pPr>
              <a:buFont typeface="Wingdings" pitchFamily="2" charset="2"/>
              <a:buChar char="Ø"/>
            </a:pPr>
            <a:r>
              <a:rPr lang="pt-PT" dirty="0" smtClean="0"/>
              <a:t>Resultados</a:t>
            </a:r>
          </a:p>
          <a:p>
            <a:pPr>
              <a:buFont typeface="Wingdings" pitchFamily="2" charset="2"/>
              <a:buChar char="Ø"/>
            </a:pPr>
            <a:r>
              <a:rPr lang="pt-PT" dirty="0" smtClean="0"/>
              <a:t>Custos</a:t>
            </a:r>
          </a:p>
        </p:txBody>
      </p:sp>
      <p:pic>
        <p:nvPicPr>
          <p:cNvPr id="9218" name="Picture 2" descr="C:\Documents and Settings\Carlos\Ambiente de trabalho\Escola Verão  2010\Imagens\DSC020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2143116"/>
            <a:ext cx="5080000" cy="3810000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6098367"/>
            <a:ext cx="1475656" cy="759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5400" dirty="0" smtClean="0"/>
              <a:t>Esquema de Montagem</a:t>
            </a:r>
            <a:endParaRPr lang="pt-PT" sz="5400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857364"/>
            <a:ext cx="3904314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05121" y="3429000"/>
            <a:ext cx="4585655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344" y="6098367"/>
            <a:ext cx="1475656" cy="759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Carlos\Ambiente de trabalho\Escola Verão  2010\Imagens\DSC020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357166"/>
            <a:ext cx="3714775" cy="2786082"/>
          </a:xfrm>
          <a:prstGeom prst="rect">
            <a:avLst/>
          </a:prstGeom>
          <a:noFill/>
        </p:spPr>
      </p:pic>
      <p:pic>
        <p:nvPicPr>
          <p:cNvPr id="7171" name="Picture 3" descr="C:\Documents and Settings\Carlos\Ambiente de trabalho\Escola Verão  2010\Imagens\DSC020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1000108"/>
            <a:ext cx="3619511" cy="4826015"/>
          </a:xfrm>
          <a:prstGeom prst="rect">
            <a:avLst/>
          </a:prstGeom>
          <a:noFill/>
        </p:spPr>
      </p:pic>
      <p:pic>
        <p:nvPicPr>
          <p:cNvPr id="7173" name="Picture 5" descr="C:\Documents and Settings\Carlos\Ambiente de trabalho\Escola Verão  2010\Imagens\DSC020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3286124"/>
            <a:ext cx="3683008" cy="276225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8344" y="6098367"/>
            <a:ext cx="1475656" cy="759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5400" dirty="0" smtClean="0"/>
              <a:t>Resultados</a:t>
            </a:r>
            <a:endParaRPr lang="pt-PT" sz="5400" dirty="0"/>
          </a:p>
        </p:txBody>
      </p:sp>
      <p:pic>
        <p:nvPicPr>
          <p:cNvPr id="16386" name="Picture 2" descr="C:\Documents and Settings\Carlos\Ambiente de trabalho\Escola Verão  2010\Exp.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857364"/>
            <a:ext cx="6167445" cy="4326403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6098367"/>
            <a:ext cx="1475656" cy="759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>
            <a:normAutofit/>
          </a:bodyPr>
          <a:lstStyle/>
          <a:p>
            <a:r>
              <a:rPr lang="pt-PT" sz="5400" dirty="0" smtClean="0"/>
              <a:t>Conclusões</a:t>
            </a:r>
            <a:endParaRPr lang="pt-PT" sz="540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Conceitos adquiridos</a:t>
            </a:r>
            <a:endParaRPr lang="pt-PT" dirty="0" smtClean="0"/>
          </a:p>
          <a:p>
            <a:endParaRPr lang="pt-PT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780928"/>
            <a:ext cx="4448175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6098367"/>
            <a:ext cx="1475656" cy="759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rmAutofit/>
          </a:bodyPr>
          <a:lstStyle/>
          <a:p>
            <a:r>
              <a:rPr lang="pt-PT" sz="5400" dirty="0" smtClean="0"/>
              <a:t>Créditos</a:t>
            </a:r>
            <a:endParaRPr lang="pt-PT" sz="540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857224" y="2071678"/>
            <a:ext cx="6143668" cy="3143272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pt-PT" dirty="0" smtClean="0"/>
              <a:t>Beatriz Gonçalves</a:t>
            </a:r>
          </a:p>
          <a:p>
            <a:pPr>
              <a:buFont typeface="Wingdings" pitchFamily="2" charset="2"/>
              <a:buChar char="Ø"/>
            </a:pPr>
            <a:r>
              <a:rPr lang="pt-PT" dirty="0" smtClean="0"/>
              <a:t>Jocelino Rodrigues</a:t>
            </a:r>
          </a:p>
          <a:p>
            <a:pPr>
              <a:buFont typeface="Wingdings" pitchFamily="2" charset="2"/>
              <a:buChar char="Ø"/>
            </a:pPr>
            <a:r>
              <a:rPr lang="pt-PT" dirty="0" smtClean="0"/>
              <a:t>Mafalda Freitas</a:t>
            </a:r>
          </a:p>
          <a:p>
            <a:pPr>
              <a:buFont typeface="Wingdings" pitchFamily="2" charset="2"/>
              <a:buChar char="Ø"/>
            </a:pPr>
            <a:r>
              <a:rPr lang="pt-PT" dirty="0" smtClean="0"/>
              <a:t>Pedro Oliveira</a:t>
            </a:r>
          </a:p>
          <a:p>
            <a:pPr>
              <a:buFont typeface="Wingdings" pitchFamily="2" charset="2"/>
              <a:buChar char="Ø"/>
            </a:pPr>
            <a:r>
              <a:rPr lang="pt-PT" dirty="0" smtClean="0"/>
              <a:t>Sérgio Moreira</a:t>
            </a:r>
            <a:endParaRPr lang="pt-PT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4" y="6098367"/>
            <a:ext cx="1475656" cy="759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>
            <a:normAutofit/>
          </a:bodyPr>
          <a:lstStyle/>
          <a:p>
            <a:r>
              <a:rPr lang="pt-PT" sz="5400" dirty="0" smtClean="0"/>
              <a:t>Sumário</a:t>
            </a:r>
            <a:endParaRPr lang="pt-PT" sz="540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928662" y="1857364"/>
            <a:ext cx="6858048" cy="4525963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pt-PT" sz="2800" dirty="0" smtClean="0"/>
              <a:t>Objectivo</a:t>
            </a:r>
          </a:p>
          <a:p>
            <a:pPr>
              <a:buFont typeface="Wingdings" pitchFamily="2" charset="2"/>
              <a:buChar char="Ø"/>
            </a:pPr>
            <a:r>
              <a:rPr lang="pt-PT" sz="2800" dirty="0" smtClean="0"/>
              <a:t>Fibra Óptica</a:t>
            </a:r>
          </a:p>
          <a:p>
            <a:pPr>
              <a:buFont typeface="Wingdings" pitchFamily="2" charset="2"/>
              <a:buChar char="Ø"/>
            </a:pPr>
            <a:r>
              <a:rPr lang="pt-PT" sz="2800" dirty="0" smtClean="0"/>
              <a:t>Sensores de Fibra Óptica</a:t>
            </a:r>
          </a:p>
          <a:p>
            <a:pPr>
              <a:buFont typeface="Wingdings" pitchFamily="2" charset="2"/>
              <a:buChar char="Ø"/>
            </a:pPr>
            <a:r>
              <a:rPr lang="pt-PT" sz="2800" dirty="0" smtClean="0"/>
              <a:t>Redes de Bragg</a:t>
            </a:r>
          </a:p>
          <a:p>
            <a:pPr>
              <a:buFont typeface="Wingdings" pitchFamily="2" charset="2"/>
              <a:buChar char="Ø"/>
            </a:pPr>
            <a:r>
              <a:rPr lang="pt-PT" sz="2800" dirty="0" smtClean="0"/>
              <a:t>Redes de P. Longo</a:t>
            </a:r>
          </a:p>
          <a:p>
            <a:pPr>
              <a:buFont typeface="Wingdings" pitchFamily="2" charset="2"/>
              <a:buChar char="Ø"/>
            </a:pPr>
            <a:r>
              <a:rPr lang="pt-PT" sz="2800" dirty="0" smtClean="0"/>
              <a:t>Experiência 1</a:t>
            </a:r>
          </a:p>
          <a:p>
            <a:pPr>
              <a:buFont typeface="Wingdings" pitchFamily="2" charset="2"/>
              <a:buChar char="Ø"/>
            </a:pPr>
            <a:r>
              <a:rPr lang="pt-PT" sz="2800" dirty="0" smtClean="0"/>
              <a:t>Experiência 2</a:t>
            </a:r>
          </a:p>
          <a:p>
            <a:pPr>
              <a:buFont typeface="Wingdings" pitchFamily="2" charset="2"/>
              <a:buChar char="Ø"/>
            </a:pPr>
            <a:r>
              <a:rPr lang="pt-PT" sz="2800" dirty="0" smtClean="0"/>
              <a:t>Conclusões</a:t>
            </a:r>
          </a:p>
          <a:p>
            <a:pPr>
              <a:buFont typeface="Wingdings" pitchFamily="2" charset="2"/>
              <a:buChar char="Ø"/>
            </a:pPr>
            <a:r>
              <a:rPr lang="pt-PT" sz="2800" dirty="0" smtClean="0"/>
              <a:t>Créditos</a:t>
            </a:r>
          </a:p>
          <a:p>
            <a:pPr>
              <a:buFont typeface="Wingdings" pitchFamily="2" charset="2"/>
              <a:buChar char="Ø"/>
            </a:pPr>
            <a:r>
              <a:rPr lang="pt-PT" sz="2800" dirty="0" smtClean="0"/>
              <a:t>Agradecimentos</a:t>
            </a:r>
          </a:p>
        </p:txBody>
      </p:sp>
      <p:pic>
        <p:nvPicPr>
          <p:cNvPr id="18434" name="Picture 2" descr="C:\Documents and Settings\Carlos\Ambiente de trabalho\Escola Verão  2010\EFV 2010\fibra optica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340768"/>
            <a:ext cx="3231656" cy="2423742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6098367"/>
            <a:ext cx="1475656" cy="759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5400" dirty="0" smtClean="0"/>
              <a:t>Agradecimento</a:t>
            </a:r>
            <a:endParaRPr lang="pt-PT" sz="540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pt-PT" dirty="0" smtClean="0"/>
              <a:t>Organização </a:t>
            </a:r>
            <a:r>
              <a:rPr lang="pt-PT" dirty="0" smtClean="0"/>
              <a:t>da Escola de Física</a:t>
            </a:r>
          </a:p>
          <a:p>
            <a:pPr>
              <a:buFont typeface="Wingdings" pitchFamily="2" charset="2"/>
              <a:buChar char="Ø"/>
            </a:pPr>
            <a:r>
              <a:rPr lang="pt-PT" dirty="0" smtClean="0"/>
              <a:t>Monitor (Carlos Gouveia)</a:t>
            </a:r>
            <a:endParaRPr lang="pt-PT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4" y="6098367"/>
            <a:ext cx="1475656" cy="759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>
            <a:normAutofit/>
          </a:bodyPr>
          <a:lstStyle/>
          <a:p>
            <a:r>
              <a:rPr lang="pt-PT" sz="5400" dirty="0" smtClean="0"/>
              <a:t>Objectivo</a:t>
            </a:r>
            <a:endParaRPr lang="pt-PT" sz="540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285852" y="1714488"/>
            <a:ext cx="6572296" cy="1714512"/>
          </a:xfrm>
        </p:spPr>
        <p:txBody>
          <a:bodyPr>
            <a:no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pt-PT" sz="3600" dirty="0" smtClean="0"/>
              <a:t>Criar um </a:t>
            </a:r>
            <a:r>
              <a:rPr lang="pt-PT" sz="3600" dirty="0" smtClean="0">
                <a:solidFill>
                  <a:srgbClr val="FF0000"/>
                </a:solidFill>
              </a:rPr>
              <a:t>sensor de temperatura </a:t>
            </a:r>
            <a:r>
              <a:rPr lang="pt-PT" sz="3600" dirty="0" smtClean="0"/>
              <a:t>com</a:t>
            </a:r>
            <a:r>
              <a:rPr lang="pt-PT" sz="3600" dirty="0" smtClean="0"/>
              <a:t> </a:t>
            </a:r>
            <a:r>
              <a:rPr lang="pt-PT" sz="3600" dirty="0" smtClean="0"/>
              <a:t>fibra óptica</a:t>
            </a:r>
          </a:p>
        </p:txBody>
      </p:sp>
      <p:pic>
        <p:nvPicPr>
          <p:cNvPr id="2050" name="Picture 2" descr="C:\Documents and Settings\Carlos\Ambiente de trabalho\Escola Verão  2010\Imagens\DSC02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3071810"/>
            <a:ext cx="4572032" cy="3429024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6098367"/>
            <a:ext cx="1475656" cy="759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5400" dirty="0" smtClean="0"/>
              <a:t>Fibra Óptica</a:t>
            </a:r>
            <a:endParaRPr lang="pt-PT" sz="540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857224" y="1857364"/>
            <a:ext cx="7143800" cy="3900502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pt-PT" dirty="0" smtClean="0"/>
              <a:t>O que é?</a:t>
            </a:r>
          </a:p>
          <a:p>
            <a:pPr>
              <a:buFont typeface="Wingdings" pitchFamily="2" charset="2"/>
              <a:buChar char="Ø"/>
            </a:pPr>
            <a:r>
              <a:rPr lang="pt-PT" dirty="0" smtClean="0"/>
              <a:t>Vantagens</a:t>
            </a:r>
            <a:endParaRPr lang="pt-PT" dirty="0" smtClean="0"/>
          </a:p>
          <a:p>
            <a:pPr>
              <a:buFont typeface="Wingdings" pitchFamily="2" charset="2"/>
              <a:buChar char="Ø"/>
            </a:pPr>
            <a:r>
              <a:rPr lang="pt-PT" dirty="0" smtClean="0"/>
              <a:t>Desvantagens</a:t>
            </a:r>
          </a:p>
          <a:p>
            <a:pPr>
              <a:buFont typeface="Wingdings" pitchFamily="2" charset="2"/>
              <a:buChar char="Ø"/>
            </a:pPr>
            <a:r>
              <a:rPr lang="pt-PT" dirty="0" smtClean="0"/>
              <a:t>Aplicações</a:t>
            </a:r>
            <a:endParaRPr lang="pt-PT" dirty="0" smtClean="0"/>
          </a:p>
          <a:p>
            <a:pPr>
              <a:buFont typeface="Wingdings" pitchFamily="2" charset="2"/>
              <a:buChar char="Ø"/>
            </a:pPr>
            <a:endParaRPr lang="pt-PT" dirty="0" smtClean="0"/>
          </a:p>
          <a:p>
            <a:pPr>
              <a:buFont typeface="Wingdings" pitchFamily="2" charset="2"/>
              <a:buChar char="Ø"/>
            </a:pPr>
            <a:endParaRPr lang="pt-PT" dirty="0" smtClean="0"/>
          </a:p>
          <a:p>
            <a:pPr>
              <a:buFont typeface="Wingdings" pitchFamily="2" charset="2"/>
              <a:buChar char="Ø"/>
            </a:pPr>
            <a:endParaRPr lang="pt-PT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2000240"/>
            <a:ext cx="3745041" cy="3065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6098367"/>
            <a:ext cx="1475656" cy="759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Carlos\Ambiente de trabalho\Escola Verão  2010\EFV 2010\122699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5" y="285728"/>
            <a:ext cx="6711613" cy="4714908"/>
          </a:xfrm>
          <a:prstGeom prst="rect">
            <a:avLst/>
          </a:prstGeom>
          <a:noFill/>
        </p:spPr>
      </p:pic>
      <p:pic>
        <p:nvPicPr>
          <p:cNvPr id="3075" name="Picture 3" descr="C:\Documents and Settings\Carlos\Ambiente de trabalho\Escola Verão  2010\EFV 2010\reflexaoTotal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4005064"/>
            <a:ext cx="3188585" cy="2391439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344" y="6098367"/>
            <a:ext cx="1475656" cy="759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PT" sz="5400" dirty="0" smtClean="0"/>
              <a:t>Sensores de Fibra Óptica</a:t>
            </a:r>
            <a:endParaRPr lang="pt-PT" sz="540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928662" y="3714752"/>
            <a:ext cx="6429420" cy="1928826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pt-PT" dirty="0" smtClean="0"/>
              <a:t>Definição</a:t>
            </a:r>
          </a:p>
          <a:p>
            <a:pPr>
              <a:buFont typeface="Wingdings" pitchFamily="2" charset="2"/>
              <a:buChar char="Ø"/>
            </a:pPr>
            <a:r>
              <a:rPr lang="pt-PT" dirty="0" smtClean="0"/>
              <a:t>Vantagens</a:t>
            </a:r>
          </a:p>
          <a:p>
            <a:pPr>
              <a:buFont typeface="Wingdings" pitchFamily="2" charset="2"/>
              <a:buChar char="Ø"/>
            </a:pPr>
            <a:r>
              <a:rPr lang="pt-PT" dirty="0" smtClean="0"/>
              <a:t>Exemplos de aplicações</a:t>
            </a:r>
            <a:endParaRPr lang="pt-PT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2000240"/>
            <a:ext cx="5329414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6098367"/>
            <a:ext cx="1475656" cy="759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rmAutofit/>
          </a:bodyPr>
          <a:lstStyle/>
          <a:p>
            <a:r>
              <a:rPr lang="pt-PT" sz="5400" dirty="0" smtClean="0"/>
              <a:t>Redes de Bragg</a:t>
            </a:r>
            <a:endParaRPr lang="pt-PT" sz="540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000100" y="2143116"/>
            <a:ext cx="5715040" cy="1000132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pt-PT" dirty="0" smtClean="0"/>
              <a:t>O que </a:t>
            </a:r>
            <a:r>
              <a:rPr lang="pt-PT" dirty="0" smtClean="0"/>
              <a:t>são?</a:t>
            </a:r>
            <a:endParaRPr lang="pt-PT" dirty="0" smtClean="0"/>
          </a:p>
          <a:p>
            <a:pPr>
              <a:buNone/>
            </a:pPr>
            <a:endParaRPr lang="pt-PT" dirty="0" smtClean="0"/>
          </a:p>
          <a:p>
            <a:pPr>
              <a:buNone/>
            </a:pPr>
            <a:endParaRPr lang="pt-PT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3714752"/>
            <a:ext cx="6914603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8344" y="6098367"/>
            <a:ext cx="1475656" cy="759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FBG Technology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3851920" y="5445224"/>
            <a:ext cx="1607840" cy="1205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>
            <a:normAutofit/>
          </a:bodyPr>
          <a:lstStyle/>
          <a:p>
            <a:r>
              <a:rPr lang="pt-PT" sz="5400" dirty="0" smtClean="0"/>
              <a:t>Redes de Período Longo</a:t>
            </a:r>
            <a:endParaRPr lang="pt-PT" sz="540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928662" y="1643050"/>
            <a:ext cx="6115064" cy="2257428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pt-PT" dirty="0" smtClean="0"/>
              <a:t>O que são</a:t>
            </a:r>
          </a:p>
          <a:p>
            <a:pPr>
              <a:buFont typeface="Wingdings" pitchFamily="2" charset="2"/>
              <a:buChar char="Ø"/>
            </a:pPr>
            <a:r>
              <a:rPr lang="pt-PT" dirty="0" smtClean="0"/>
              <a:t>Princípio de funcionamento</a:t>
            </a:r>
          </a:p>
          <a:p>
            <a:pPr>
              <a:buFont typeface="Wingdings" pitchFamily="2" charset="2"/>
              <a:buChar char="Ø"/>
            </a:pPr>
            <a:r>
              <a:rPr lang="pt-PT" dirty="0" smtClean="0"/>
              <a:t>Fabrico</a:t>
            </a:r>
          </a:p>
          <a:p>
            <a:pPr>
              <a:buNone/>
            </a:pPr>
            <a:endParaRPr lang="pt-PT" dirty="0" smtClean="0"/>
          </a:p>
          <a:p>
            <a:pPr>
              <a:buNone/>
            </a:pPr>
            <a:endParaRPr lang="pt-PT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857628"/>
            <a:ext cx="4714908" cy="164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3500438"/>
            <a:ext cx="3278099" cy="2216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344" y="6098367"/>
            <a:ext cx="1475656" cy="759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rmAutofit/>
          </a:bodyPr>
          <a:lstStyle/>
          <a:p>
            <a:r>
              <a:rPr lang="pt-PT" sz="5400" dirty="0" smtClean="0"/>
              <a:t>Experiência 1</a:t>
            </a:r>
            <a:endParaRPr lang="pt-PT" sz="540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857224" y="2928934"/>
            <a:ext cx="4357718" cy="2971808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pt-PT" dirty="0" smtClean="0"/>
              <a:t>Objectivo</a:t>
            </a:r>
          </a:p>
          <a:p>
            <a:pPr>
              <a:buFont typeface="Wingdings" pitchFamily="2" charset="2"/>
              <a:buChar char="Ø"/>
            </a:pPr>
            <a:r>
              <a:rPr lang="pt-PT" dirty="0" smtClean="0"/>
              <a:t>Material</a:t>
            </a:r>
          </a:p>
          <a:p>
            <a:pPr>
              <a:buFont typeface="Wingdings" pitchFamily="2" charset="2"/>
              <a:buChar char="Ø"/>
            </a:pPr>
            <a:r>
              <a:rPr lang="pt-PT" dirty="0" smtClean="0"/>
              <a:t>Resultados</a:t>
            </a:r>
          </a:p>
        </p:txBody>
      </p:sp>
      <p:pic>
        <p:nvPicPr>
          <p:cNvPr id="8194" name="Picture 2" descr="C:\Documents and Settings\Carlos\Ambiente de trabalho\Escola Verão  2010\Imagens\DSC02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2143116"/>
            <a:ext cx="5080000" cy="3810000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6098367"/>
            <a:ext cx="1475656" cy="759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591</TotalTime>
  <Words>122</Words>
  <Application>Microsoft Office PowerPoint</Application>
  <PresentationFormat>Apresentação na tela (4:3)</PresentationFormat>
  <Paragraphs>55</Paragraphs>
  <Slides>20</Slides>
  <Notes>1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1" baseType="lpstr">
      <vt:lpstr>Metro</vt:lpstr>
      <vt:lpstr>Sensores ópticos de Temperatura Baseados em Redes de Bragg                                                                                                                   </vt:lpstr>
      <vt:lpstr>Sumário</vt:lpstr>
      <vt:lpstr>Objectivo</vt:lpstr>
      <vt:lpstr>Fibra Óptica</vt:lpstr>
      <vt:lpstr>Slide 5</vt:lpstr>
      <vt:lpstr>Sensores de Fibra Óptica</vt:lpstr>
      <vt:lpstr>Redes de Bragg</vt:lpstr>
      <vt:lpstr>Redes de Período Longo</vt:lpstr>
      <vt:lpstr>Experiência 1</vt:lpstr>
      <vt:lpstr>Esquema de Montagem</vt:lpstr>
      <vt:lpstr>Slide 11</vt:lpstr>
      <vt:lpstr>Slide 12</vt:lpstr>
      <vt:lpstr>Slide 13</vt:lpstr>
      <vt:lpstr>Experiência 2</vt:lpstr>
      <vt:lpstr>Esquema de Montagem</vt:lpstr>
      <vt:lpstr>Slide 16</vt:lpstr>
      <vt:lpstr>Resultados</vt:lpstr>
      <vt:lpstr>Conclusões</vt:lpstr>
      <vt:lpstr>Créditos</vt:lpstr>
      <vt:lpstr>Agradecimento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Sensores Ópticos de Temperatura Baseado em redes de Bragg</dc:title>
  <dc:creator>Carlos De Jesus</dc:creator>
  <cp:lastModifiedBy>Joce</cp:lastModifiedBy>
  <cp:revision>63</cp:revision>
  <dcterms:created xsi:type="dcterms:W3CDTF">2010-09-02T13:29:18Z</dcterms:created>
  <dcterms:modified xsi:type="dcterms:W3CDTF">2010-09-02T23:28:08Z</dcterms:modified>
</cp:coreProperties>
</file>